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9" r:id="rId4"/>
  </p:sldMasterIdLst>
  <p:sldIdLst>
    <p:sldId id="256" r:id="rId5"/>
    <p:sldId id="257" r:id="rId6"/>
    <p:sldId id="258" r:id="rId7"/>
    <p:sldId id="262" r:id="rId8"/>
    <p:sldId id="259" r:id="rId9"/>
    <p:sldId id="260" r:id="rId10"/>
    <p:sldId id="261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96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0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19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6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4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38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18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0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6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06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65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825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82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9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951346"/>
            <a:ext cx="8574622" cy="2281381"/>
          </a:xfrm>
        </p:spPr>
        <p:txBody>
          <a:bodyPr>
            <a:normAutofit fontScale="90000"/>
          </a:bodyPr>
          <a:lstStyle/>
          <a:p>
            <a:r>
              <a:rPr lang="en-US" dirty="0"/>
              <a:t>ESSA Funded Programming</a:t>
            </a:r>
            <a:br>
              <a:rPr lang="en-US" dirty="0"/>
            </a:br>
            <a:r>
              <a:rPr lang="en-US" dirty="0"/>
              <a:t> 2024 - 2025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5489" y="3531204"/>
            <a:ext cx="8637072" cy="1657484"/>
          </a:xfrm>
        </p:spPr>
        <p:txBody>
          <a:bodyPr>
            <a:normAutofit/>
          </a:bodyPr>
          <a:lstStyle/>
          <a:p>
            <a:r>
              <a:rPr lang="en-US" sz="2400" dirty="0"/>
              <a:t>Niagara Falls City School District</a:t>
            </a:r>
          </a:p>
          <a:p>
            <a:r>
              <a:rPr lang="en-US" sz="2400" dirty="0"/>
              <a:t>Mark R. </a:t>
            </a:r>
            <a:r>
              <a:rPr lang="en-US" sz="2400" dirty="0" err="1"/>
              <a:t>Laurrie</a:t>
            </a:r>
            <a:r>
              <a:rPr lang="en-US" sz="2400" dirty="0"/>
              <a:t>, Superintendent</a:t>
            </a:r>
          </a:p>
          <a:p>
            <a:r>
              <a:rPr lang="en-US" sz="2400" dirty="0"/>
              <a:t>District Parent Committee February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65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Where does ESSA funding come from?</a:t>
            </a:r>
          </a:p>
          <a:p>
            <a:r>
              <a:rPr lang="en-US" sz="3200" dirty="0"/>
              <a:t>How is the funding used?</a:t>
            </a:r>
          </a:p>
          <a:p>
            <a:r>
              <a:rPr lang="en-US" sz="3200" dirty="0"/>
              <a:t>How does it impact students and parents?</a:t>
            </a:r>
          </a:p>
        </p:txBody>
      </p:sp>
    </p:spTree>
    <p:extLst>
      <p:ext uri="{BB962C8B-B14F-4D97-AF65-F5344CB8AC3E}">
        <p14:creationId xmlns:p14="http://schemas.microsoft.com/office/powerpoint/2010/main" val="887240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813145"/>
            <a:ext cx="9603275" cy="1049235"/>
          </a:xfrm>
        </p:spPr>
        <p:txBody>
          <a:bodyPr/>
          <a:lstStyle/>
          <a:p>
            <a:r>
              <a:rPr lang="en-US" dirty="0"/>
              <a:t>Where does ESSA funding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671783"/>
            <a:ext cx="9603275" cy="474749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Federal grant funds administered by states under ESSA - Every Student Succeeds Act of 2015</a:t>
            </a:r>
          </a:p>
          <a:p>
            <a:r>
              <a:rPr lang="en-US" dirty="0"/>
              <a:t>A school district’s allocation is based on financial need – measured by household income</a:t>
            </a:r>
          </a:p>
          <a:p>
            <a:r>
              <a:rPr lang="en-US" dirty="0"/>
              <a:t>NFCSD receives approximately $5 million dollars per year (includes all Titles: I, IIA, III, and IV)</a:t>
            </a:r>
          </a:p>
          <a:p>
            <a:r>
              <a:rPr lang="en-US" dirty="0"/>
              <a:t>The ESSA category of grants include funds for </a:t>
            </a:r>
          </a:p>
          <a:p>
            <a:pPr lvl="1"/>
            <a:r>
              <a:rPr lang="en-US" dirty="0"/>
              <a:t> School improvement initiatives – supplements costs needed to provide a sound basic education</a:t>
            </a:r>
          </a:p>
          <a:p>
            <a:pPr lvl="1"/>
            <a:r>
              <a:rPr lang="en-US" dirty="0"/>
              <a:t>Allocations for private schools with NF students </a:t>
            </a:r>
          </a:p>
          <a:p>
            <a:pPr lvl="1"/>
            <a:r>
              <a:rPr lang="en-US" dirty="0"/>
              <a:t>Reserves for services for homeless students</a:t>
            </a:r>
          </a:p>
          <a:p>
            <a:pPr lvl="1"/>
            <a:r>
              <a:rPr lang="en-US" dirty="0"/>
              <a:t>Reserves for Family Engagement</a:t>
            </a:r>
          </a:p>
          <a:p>
            <a:pPr lvl="1"/>
            <a:r>
              <a:rPr lang="en-US" dirty="0"/>
              <a:t>Professional development and training for teachers</a:t>
            </a:r>
          </a:p>
          <a:p>
            <a:pPr lvl="1"/>
            <a:r>
              <a:rPr lang="en-US" dirty="0"/>
              <a:t>Remedial programming for students</a:t>
            </a:r>
          </a:p>
        </p:txBody>
      </p:sp>
    </p:spTree>
    <p:extLst>
      <p:ext uri="{BB962C8B-B14F-4D97-AF65-F5344CB8AC3E}">
        <p14:creationId xmlns:p14="http://schemas.microsoft.com/office/powerpoint/2010/main" val="372706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34110"/>
            <a:ext cx="10018713" cy="12099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kinds of expenses are allowable under Title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422401"/>
            <a:ext cx="10018713" cy="5043054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AIS, </a:t>
            </a:r>
            <a:r>
              <a:rPr lang="en-US" sz="3800" dirty="0" err="1"/>
              <a:t>RtI</a:t>
            </a:r>
            <a:r>
              <a:rPr lang="en-US" sz="3800" dirty="0"/>
              <a:t>, and Credit Recovery</a:t>
            </a:r>
          </a:p>
          <a:p>
            <a:r>
              <a:rPr lang="en-US" sz="3800" dirty="0"/>
              <a:t>Salaries for certified teachers, teaching assistants</a:t>
            </a:r>
          </a:p>
          <a:p>
            <a:r>
              <a:rPr lang="en-US" sz="3800" dirty="0"/>
              <a:t>Costs related to improving school attendance, counseling, mental health programs, improving school climate, mentoring and other ways to improve students’ performance</a:t>
            </a:r>
          </a:p>
          <a:p>
            <a:r>
              <a:rPr lang="en-US" sz="3800" dirty="0"/>
              <a:t>Summer and extended day programming for all students</a:t>
            </a:r>
          </a:p>
          <a:p>
            <a:r>
              <a:rPr lang="en-US" sz="3800" dirty="0"/>
              <a:t>Purchase of instructional and assessment materials, including instructional software</a:t>
            </a:r>
          </a:p>
          <a:p>
            <a:r>
              <a:rPr lang="en-US" sz="3800" dirty="0"/>
              <a:t>Family engagement costs – stipends for parent presentation/speakers, and materials, childcare and light refreshments for such</a:t>
            </a:r>
          </a:p>
          <a:p>
            <a:r>
              <a:rPr lang="en-US" sz="3800" dirty="0"/>
              <a:t>Training costs for teachers</a:t>
            </a:r>
          </a:p>
          <a:p>
            <a:r>
              <a:rPr lang="en-US" sz="3800" dirty="0"/>
              <a:t>Costs related to post-secondary education and the workforce, such as career and technical education programs and coursework for students to earn post-secondary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27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was Title I funding used for the 2023 – 2024 school year?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79783"/>
            <a:ext cx="10018713" cy="3611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</a:t>
            </a:r>
            <a:r>
              <a:rPr lang="en-US" sz="2400" dirty="0"/>
              <a:t>xpenses related to providing </a:t>
            </a:r>
            <a:r>
              <a:rPr lang="en-US" dirty="0"/>
              <a:t>support to</a:t>
            </a:r>
            <a:r>
              <a:rPr lang="en-US" sz="2400" dirty="0"/>
              <a:t> struggling students:</a:t>
            </a:r>
          </a:p>
          <a:p>
            <a:pPr lvl="1"/>
            <a:r>
              <a:rPr lang="en-US" sz="2400" dirty="0"/>
              <a:t>Staff: PEP (teachers, teaching assistants and part-time interventionists), instructional coaches, elementary math AIS teachers, school counselors, social workers, and Prep school AIS teachers for ELA and Math</a:t>
            </a:r>
          </a:p>
          <a:p>
            <a:pPr lvl="1"/>
            <a:r>
              <a:rPr lang="en-US" sz="2400" dirty="0"/>
              <a:t>Program materials and related costs – books, software, etc.</a:t>
            </a:r>
          </a:p>
          <a:p>
            <a:pPr lvl="1"/>
            <a:r>
              <a:rPr lang="en-US" sz="2400" dirty="0"/>
              <a:t>Teacher training to support delivery of instruction – primarily in literacy and math </a:t>
            </a:r>
          </a:p>
          <a:p>
            <a:pPr lvl="1"/>
            <a:r>
              <a:rPr lang="en-US" sz="2400" dirty="0"/>
              <a:t>Costs related to strategic planning for the district and individual schools</a:t>
            </a:r>
          </a:p>
        </p:txBody>
      </p:sp>
    </p:spTree>
    <p:extLst>
      <p:ext uri="{BB962C8B-B14F-4D97-AF65-F5344CB8AC3E}">
        <p14:creationId xmlns:p14="http://schemas.microsoft.com/office/powerpoint/2010/main" val="3050709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870" y="1049625"/>
            <a:ext cx="9603275" cy="1049235"/>
          </a:xfrm>
        </p:spPr>
        <p:txBody>
          <a:bodyPr/>
          <a:lstStyle/>
          <a:p>
            <a:r>
              <a:rPr lang="en-US" dirty="0"/>
              <a:t>How does Title I funding impact students?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870" y="2098860"/>
            <a:ext cx="9603275" cy="3701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Intervention and Enrichment Services Provided:</a:t>
            </a:r>
          </a:p>
          <a:p>
            <a:pPr lvl="1"/>
            <a:r>
              <a:rPr lang="en-US" sz="2800" dirty="0"/>
              <a:t>PEP program grades Kindergarten to 4</a:t>
            </a:r>
          </a:p>
          <a:p>
            <a:pPr lvl="1"/>
            <a:r>
              <a:rPr lang="en-US" sz="2800" dirty="0"/>
              <a:t>After school booster classes</a:t>
            </a:r>
          </a:p>
          <a:p>
            <a:pPr lvl="1"/>
            <a:r>
              <a:rPr lang="en-US" sz="2800" dirty="0"/>
              <a:t>Summer Extended Learning Programs</a:t>
            </a:r>
            <a:endParaRPr lang="en-US" sz="3000" dirty="0"/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377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Title I funding impact parents?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72632"/>
          </a:xfrm>
        </p:spPr>
        <p:txBody>
          <a:bodyPr>
            <a:normAutofit/>
          </a:bodyPr>
          <a:lstStyle/>
          <a:p>
            <a:r>
              <a:rPr lang="en-US" dirty="0"/>
              <a:t>A portion of Title I funding is set aside to encourage parents’ engagement in their child’s education</a:t>
            </a:r>
          </a:p>
          <a:p>
            <a:pPr lvl="1"/>
            <a:r>
              <a:rPr lang="en-US" dirty="0"/>
              <a:t>Curriculum awareness, new student orientation</a:t>
            </a:r>
          </a:p>
          <a:p>
            <a:pPr lvl="1"/>
            <a:r>
              <a:rPr lang="en-US" dirty="0"/>
              <a:t>Technology nights</a:t>
            </a:r>
          </a:p>
          <a:p>
            <a:pPr lvl="1"/>
            <a:r>
              <a:rPr lang="en-US" dirty="0"/>
              <a:t>Additional Opportunities for Parent/Teacher Conferencing</a:t>
            </a:r>
          </a:p>
          <a:p>
            <a:pPr lvl="1"/>
            <a:r>
              <a:rPr lang="en-US" dirty="0"/>
              <a:t>Workshops and guest speakers</a:t>
            </a:r>
          </a:p>
          <a:p>
            <a:pPr lvl="1"/>
            <a:r>
              <a:rPr lang="en-US" dirty="0"/>
              <a:t>District Parent Committee</a:t>
            </a:r>
          </a:p>
          <a:p>
            <a:r>
              <a:rPr lang="en-US" dirty="0"/>
              <a:t>Each school receives funds to provide the above as requested by parents – suggestions/requests should be sent to the principal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965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745756f-92c2-4bbd-8528-17f8ab33f24b" xsi:nil="true"/>
    <Self_Registration_Enabled xmlns="6745756f-92c2-4bbd-8528-17f8ab33f24b" xsi:nil="true"/>
    <Has_Leaders_Only_SectionGroup xmlns="6745756f-92c2-4bbd-8528-17f8ab33f24b" xsi:nil="true"/>
    <DefaultSectionNames xmlns="6745756f-92c2-4bbd-8528-17f8ab33f24b" xsi:nil="true"/>
    <CultureName xmlns="6745756f-92c2-4bbd-8528-17f8ab33f24b" xsi:nil="true"/>
    <Members xmlns="6745756f-92c2-4bbd-8528-17f8ab33f24b">
      <UserInfo>
        <DisplayName/>
        <AccountId xsi:nil="true"/>
        <AccountType/>
      </UserInfo>
    </Members>
    <Member_Groups xmlns="6745756f-92c2-4bbd-8528-17f8ab33f24b">
      <UserInfo>
        <DisplayName/>
        <AccountId xsi:nil="true"/>
        <AccountType/>
      </UserInfo>
    </Member_Groups>
    <Templates xmlns="6745756f-92c2-4bbd-8528-17f8ab33f24b" xsi:nil="true"/>
    <Self_Registration_Enabled0 xmlns="6745756f-92c2-4bbd-8528-17f8ab33f24b" xsi:nil="true"/>
    <Has_Teacher_Only_SectionGroup xmlns="6745756f-92c2-4bbd-8528-17f8ab33f24b" xsi:nil="true"/>
    <Is_Collaboration_Space_Locked xmlns="6745756f-92c2-4bbd-8528-17f8ab33f24b" xsi:nil="true"/>
    <NotebookType xmlns="6745756f-92c2-4bbd-8528-17f8ab33f24b" xsi:nil="true"/>
    <Leaders xmlns="6745756f-92c2-4bbd-8528-17f8ab33f24b">
      <UserInfo>
        <DisplayName/>
        <AccountId xsi:nil="true"/>
        <AccountType/>
      </UserInfo>
    </Leaders>
    <Teachers xmlns="6745756f-92c2-4bbd-8528-17f8ab33f24b">
      <UserInfo>
        <DisplayName/>
        <AccountId xsi:nil="true"/>
        <AccountType/>
      </UserInfo>
    </Teachers>
    <Invited_Teachers xmlns="6745756f-92c2-4bbd-8528-17f8ab33f24b" xsi:nil="true"/>
    <Owner xmlns="6745756f-92c2-4bbd-8528-17f8ab33f24b">
      <UserInfo>
        <DisplayName/>
        <AccountId xsi:nil="true"/>
        <AccountType/>
      </UserInfo>
    </Owner>
    <Invited_Members xmlns="6745756f-92c2-4bbd-8528-17f8ab33f24b" xsi:nil="true"/>
    <AppVersion xmlns="6745756f-92c2-4bbd-8528-17f8ab33f24b" xsi:nil="true"/>
    <Invited_Leaders xmlns="6745756f-92c2-4bbd-8528-17f8ab33f24b" xsi:nil="true"/>
    <Invited_Students xmlns="6745756f-92c2-4bbd-8528-17f8ab33f24b" xsi:nil="true"/>
    <FolderType xmlns="6745756f-92c2-4bbd-8528-17f8ab33f24b" xsi:nil="true"/>
    <Students xmlns="6745756f-92c2-4bbd-8528-17f8ab33f24b">
      <UserInfo>
        <DisplayName/>
        <AccountId xsi:nil="true"/>
        <AccountType/>
      </UserInfo>
    </Students>
    <Student_Groups xmlns="6745756f-92c2-4bbd-8528-17f8ab33f24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3DAE79A276D648BBC8793B80D0C2FF" ma:contentTypeVersion="40" ma:contentTypeDescription="Create a new document." ma:contentTypeScope="" ma:versionID="beadf7b29e7bf5f9d598d2fa710fd46d">
  <xsd:schema xmlns:xsd="http://www.w3.org/2001/XMLSchema" xmlns:xs="http://www.w3.org/2001/XMLSchema" xmlns:p="http://schemas.microsoft.com/office/2006/metadata/properties" xmlns:ns3="6745756f-92c2-4bbd-8528-17f8ab33f24b" xmlns:ns4="352313d8-023e-451e-8f89-0933d117d83a" targetNamespace="http://schemas.microsoft.com/office/2006/metadata/properties" ma:root="true" ma:fieldsID="c70cce284ae55ec98eec3ca7170ed358" ns3:_="" ns4:_="">
    <xsd:import namespace="6745756f-92c2-4bbd-8528-17f8ab33f24b"/>
    <xsd:import namespace="352313d8-023e-451e-8f89-0933d117d83a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0" minOccurs="0"/>
                <xsd:element ref="ns3:Has_Teacher_Only_SectionGroup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45756f-92c2-4bbd-8528-17f8ab33f24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Leaders" ma:index="14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5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6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1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1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Leaders_Only_SectionGroup" ma:index="2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1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0" ma:index="33" nillable="true" ma:displayName="Self Registration Enabled" ma:internalName="Self_Registration_Enabled0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7" nillable="true" ma:displayName="Tags" ma:internalName="MediaServiceAutoTags" ma:readOnly="true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  <xsd:element name="MediaLengthInSeconds" ma:index="43" nillable="true" ma:displayName="Length (seconds)" ma:internalName="MediaLengthInSeconds" ma:readOnly="true">
      <xsd:simpleType>
        <xsd:restriction base="dms:Unknown"/>
      </xsd:simpleType>
    </xsd:element>
    <xsd:element name="_activity" ma:index="44" nillable="true" ma:displayName="_activity" ma:hidden="true" ma:internalName="_activity">
      <xsd:simpleType>
        <xsd:restriction base="dms:Note"/>
      </xsd:simple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313d8-023e-451e-8f89-0933d117d83a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F05BB2-F48B-4D0D-BDC9-97E10528501E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352313d8-023e-451e-8f89-0933d117d83a"/>
    <ds:schemaRef ds:uri="http://purl.org/dc/elements/1.1/"/>
    <ds:schemaRef ds:uri="http://schemas.microsoft.com/office/2006/metadata/properties"/>
    <ds:schemaRef ds:uri="http://schemas.microsoft.com/office/infopath/2007/PartnerControls"/>
    <ds:schemaRef ds:uri="6745756f-92c2-4bbd-8528-17f8ab33f24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A2AA37B-EAE8-45C9-92DD-221A16F2FC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CD06B3-5F71-433D-8201-81ECAB3301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45756f-92c2-4bbd-8528-17f8ab33f24b"/>
    <ds:schemaRef ds:uri="352313d8-023e-451e-8f89-0933d117d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256</TotalTime>
  <Words>463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ESSA Funded Programming  2024 - 2025</vt:lpstr>
      <vt:lpstr> Overview</vt:lpstr>
      <vt:lpstr>Where does ESSA funding come from?</vt:lpstr>
      <vt:lpstr>What kinds of expenses are allowable under Title I?</vt:lpstr>
      <vt:lpstr>How was Title I funding used for the 2023 – 2024 school year?</vt:lpstr>
      <vt:lpstr>How does Title I funding impact students?</vt:lpstr>
      <vt:lpstr>How does Title I funding impact parents?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Funding Sources</dc:title>
  <dc:creator>Richard Carella</dc:creator>
  <cp:lastModifiedBy>Hamilton, Maria C</cp:lastModifiedBy>
  <cp:revision>67</cp:revision>
  <cp:lastPrinted>2017-10-20T17:29:18Z</cp:lastPrinted>
  <dcterms:created xsi:type="dcterms:W3CDTF">2017-04-25T18:46:45Z</dcterms:created>
  <dcterms:modified xsi:type="dcterms:W3CDTF">2024-09-27T16:48:20Z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0x010100D83DAE79A276D648BBC8793B80D0C2FF</vt:lpwstr>
  </property>
</Properties>
</file>