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6" r:id="rId6"/>
    <p:sldId id="259" r:id="rId7"/>
    <p:sldId id="268" r:id="rId8"/>
    <p:sldId id="260" r:id="rId9"/>
    <p:sldId id="269" r:id="rId10"/>
    <p:sldId id="261" r:id="rId11"/>
    <p:sldId id="262" r:id="rId12"/>
    <p:sldId id="263" r:id="rId13"/>
    <p:sldId id="275" r:id="rId14"/>
    <p:sldId id="264" r:id="rId15"/>
    <p:sldId id="276" r:id="rId16"/>
    <p:sldId id="265" r:id="rId17"/>
    <p:sldId id="270" r:id="rId18"/>
    <p:sldId id="277" r:id="rId19"/>
    <p:sldId id="271" r:id="rId20"/>
    <p:sldId id="272" r:id="rId21"/>
    <p:sldId id="273" r:id="rId22"/>
    <p:sldId id="280" r:id="rId23"/>
    <p:sldId id="281" r:id="rId24"/>
    <p:sldId id="278" r:id="rId25"/>
    <p:sldId id="279"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E2402B-60D3-436D-9093-AF05CB64C8DE}"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3094779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2402B-60D3-436D-9093-AF05CB64C8DE}"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4290462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2402B-60D3-436D-9093-AF05CB64C8DE}"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401171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2402B-60D3-436D-9093-AF05CB64C8DE}"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904961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E2402B-60D3-436D-9093-AF05CB64C8DE}"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60322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E2402B-60D3-436D-9093-AF05CB64C8DE}" type="datetimeFigureOut">
              <a:rPr lang="en-US" smtClean="0"/>
              <a:t>3/6/2012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1986391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E2402B-60D3-436D-9093-AF05CB64C8DE}" type="datetimeFigureOut">
              <a:rPr lang="en-US" smtClean="0"/>
              <a:t>3/6/2012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2060230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E2402B-60D3-436D-9093-AF05CB64C8DE}" type="datetimeFigureOut">
              <a:rPr lang="en-US" smtClean="0"/>
              <a:t>3/6/2012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334176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2402B-60D3-436D-9093-AF05CB64C8DE}" type="datetimeFigureOut">
              <a:rPr lang="en-US" smtClean="0"/>
              <a:t>3/6/2012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125072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2402B-60D3-436D-9093-AF05CB64C8DE}" type="datetimeFigureOut">
              <a:rPr lang="en-US" smtClean="0"/>
              <a:t>3/6/2012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2186478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2402B-60D3-436D-9093-AF05CB64C8DE}" type="datetimeFigureOut">
              <a:rPr lang="en-US" smtClean="0"/>
              <a:t>3/6/2012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CEF65-8F9C-45AE-AB3B-28555D6B375E}" type="slidenum">
              <a:rPr lang="en-US" smtClean="0"/>
              <a:t>‹#›</a:t>
            </a:fld>
            <a:endParaRPr lang="en-US"/>
          </a:p>
        </p:txBody>
      </p:sp>
    </p:spTree>
    <p:extLst>
      <p:ext uri="{BB962C8B-B14F-4D97-AF65-F5344CB8AC3E}">
        <p14:creationId xmlns:p14="http://schemas.microsoft.com/office/powerpoint/2010/main" val="1770956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100000">
              <a:schemeClr val="bg1">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2402B-60D3-436D-9093-AF05CB64C8DE}" type="datetimeFigureOut">
              <a:rPr lang="en-US" smtClean="0"/>
              <a:t>3/6/2012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CEF65-8F9C-45AE-AB3B-28555D6B375E}" type="slidenum">
              <a:rPr lang="en-US" smtClean="0"/>
              <a:t>‹#›</a:t>
            </a:fld>
            <a:endParaRPr lang="en-US"/>
          </a:p>
        </p:txBody>
      </p:sp>
    </p:spTree>
    <p:extLst>
      <p:ext uri="{BB962C8B-B14F-4D97-AF65-F5344CB8AC3E}">
        <p14:creationId xmlns:p14="http://schemas.microsoft.com/office/powerpoint/2010/main" val="1113664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10 </a:t>
            </a:r>
            <a:br>
              <a:rPr lang="en-US" dirty="0" smtClean="0"/>
            </a:br>
            <a:r>
              <a:rPr lang="en-US" dirty="0" smtClean="0"/>
              <a:t>World Tensions</a:t>
            </a:r>
            <a:endParaRPr lang="en-US" dirty="0"/>
          </a:p>
        </p:txBody>
      </p:sp>
    </p:spTree>
    <p:extLst>
      <p:ext uri="{BB962C8B-B14F-4D97-AF65-F5344CB8AC3E}">
        <p14:creationId xmlns:p14="http://schemas.microsoft.com/office/powerpoint/2010/main" val="3275809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African Independence pg.2</a:t>
            </a:r>
            <a:endParaRPr lang="en-US" dirty="0"/>
          </a:p>
        </p:txBody>
      </p:sp>
      <p:sp>
        <p:nvSpPr>
          <p:cNvPr id="3" name="Content Placeholder 2"/>
          <p:cNvSpPr>
            <a:spLocks noGrp="1"/>
          </p:cNvSpPr>
          <p:nvPr>
            <p:ph idx="1"/>
          </p:nvPr>
        </p:nvSpPr>
        <p:spPr/>
        <p:txBody>
          <a:bodyPr>
            <a:normAutofit/>
          </a:bodyPr>
          <a:lstStyle/>
          <a:p>
            <a:r>
              <a:rPr lang="en-US" sz="2600" dirty="0" smtClean="0"/>
              <a:t>The Gold Coast was the first colony to achieve independence. Through boycotts and strikes the people of the Gold Coast were able to receive independence in 1957, naming it Ghana in honor of the famous kingdom of the past.</a:t>
            </a:r>
          </a:p>
          <a:p>
            <a:r>
              <a:rPr lang="en-US" sz="2600" dirty="0" smtClean="0"/>
              <a:t>Unlike Ghana, Kenya had to fight for its freedom. After years of guerrilla war tactics and attempts to push British settlers out, they were granted their independence in 1963.</a:t>
            </a:r>
          </a:p>
          <a:p>
            <a:endParaRPr lang="en-US" dirty="0"/>
          </a:p>
        </p:txBody>
      </p:sp>
    </p:spTree>
    <p:extLst>
      <p:ext uri="{BB962C8B-B14F-4D97-AF65-F5344CB8AC3E}">
        <p14:creationId xmlns:p14="http://schemas.microsoft.com/office/powerpoint/2010/main" val="17070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African Independence pg.3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Perhaps no African nation has seen more bloodshed than Rwanda. </a:t>
            </a:r>
          </a:p>
          <a:p>
            <a:r>
              <a:rPr lang="en-US" dirty="0" smtClean="0"/>
              <a:t>After gaining it’s independence in 1962 they experienced ethnic tension between the Hutu and Tutsi people. </a:t>
            </a:r>
          </a:p>
          <a:p>
            <a:r>
              <a:rPr lang="en-US" dirty="0" smtClean="0"/>
              <a:t>Following the Rwandan presidents suspicious death in a plane accident, Hutus slaughtered about 1 million Tutsis before Tutsis rebels put an end to the killings. </a:t>
            </a:r>
          </a:p>
          <a:p>
            <a:r>
              <a:rPr lang="en-US" dirty="0" smtClean="0"/>
              <a:t>The U.N set up a tribunal to punish those responsible.</a:t>
            </a:r>
          </a:p>
          <a:p>
            <a:endParaRPr lang="en-US" dirty="0"/>
          </a:p>
        </p:txBody>
      </p:sp>
    </p:spTree>
    <p:extLst>
      <p:ext uri="{BB962C8B-B14F-4D97-AF65-F5344CB8AC3E}">
        <p14:creationId xmlns:p14="http://schemas.microsoft.com/office/powerpoint/2010/main" val="4217756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South Africa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South Africa, racial conflict was the result of colonial rule. Although South Africa had a constitutional government, the constitution gave whites power and denied the black majority its rights.</a:t>
            </a:r>
          </a:p>
          <a:p>
            <a:r>
              <a:rPr lang="en-US" dirty="0" smtClean="0"/>
              <a:t>In 1948, the National Party came to power and instituted </a:t>
            </a:r>
            <a:r>
              <a:rPr lang="en-US" u="sng" dirty="0" smtClean="0"/>
              <a:t>apartheid</a:t>
            </a:r>
            <a:r>
              <a:rPr lang="en-US" dirty="0" smtClean="0"/>
              <a:t>, the complete separation of races.</a:t>
            </a:r>
          </a:p>
          <a:p>
            <a:r>
              <a:rPr lang="en-US" dirty="0" smtClean="0"/>
              <a:t>The minority government established segregated schools, hospitals, and neighborhoods. </a:t>
            </a:r>
            <a:endParaRPr lang="en-US" dirty="0"/>
          </a:p>
          <a:p>
            <a:r>
              <a:rPr lang="en-US" dirty="0" smtClean="0"/>
              <a:t>Because of the segregation, the blacks formed the </a:t>
            </a:r>
            <a:r>
              <a:rPr lang="en-US" u="sng" dirty="0" smtClean="0"/>
              <a:t>African National Congress</a:t>
            </a:r>
            <a:r>
              <a:rPr lang="en-US" dirty="0" smtClean="0"/>
              <a:t> to fight for their rights.  The government banned the ANC and imprisoned many of its members.</a:t>
            </a:r>
            <a:endParaRPr lang="en-US" u="sng" dirty="0" smtClean="0"/>
          </a:p>
        </p:txBody>
      </p:sp>
    </p:spTree>
    <p:extLst>
      <p:ext uri="{BB962C8B-B14F-4D97-AF65-F5344CB8AC3E}">
        <p14:creationId xmlns:p14="http://schemas.microsoft.com/office/powerpoint/2010/main" val="4183243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0.gstatic.com/images?q=tbn:ANd9GcQUypCeka9JZ-d0w_m3JrwJOlJQlrbTuWlxg14NYyBd6jq54EZN_8zABQk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427" y="685800"/>
            <a:ext cx="3206228"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nelsonmandelas.com/images/categories/prison/nelson-mandela-prison-ba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743200"/>
            <a:ext cx="5038725"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429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South Africa pg.2</a:t>
            </a:r>
            <a:endParaRPr lang="en-US" dirty="0"/>
          </a:p>
        </p:txBody>
      </p:sp>
      <p:sp>
        <p:nvSpPr>
          <p:cNvPr id="3" name="Content Placeholder 2"/>
          <p:cNvSpPr>
            <a:spLocks noGrp="1"/>
          </p:cNvSpPr>
          <p:nvPr>
            <p:ph idx="1"/>
          </p:nvPr>
        </p:nvSpPr>
        <p:spPr/>
        <p:txBody>
          <a:bodyPr>
            <a:normAutofit lnSpcReduction="10000"/>
          </a:bodyPr>
          <a:lstStyle/>
          <a:p>
            <a:r>
              <a:rPr lang="en-US" dirty="0" smtClean="0"/>
              <a:t>One of the members imprisoned was </a:t>
            </a:r>
            <a:r>
              <a:rPr lang="en-US" u="sng" dirty="0" smtClean="0"/>
              <a:t>Nelson Mandela.</a:t>
            </a:r>
            <a:r>
              <a:rPr lang="en-US" dirty="0" smtClean="0"/>
              <a:t> Mandela was the leader of the ANC and fought against segregation.</a:t>
            </a:r>
          </a:p>
          <a:p>
            <a:r>
              <a:rPr lang="en-US" dirty="0" smtClean="0"/>
              <a:t>In 1989, white South Africans elected a new president, F.W. de Klerk. He wanted to transform South Africa and end its isolation.</a:t>
            </a:r>
          </a:p>
          <a:p>
            <a:r>
              <a:rPr lang="en-US" dirty="0" smtClean="0"/>
              <a:t>In 1990 he legalized the ANC and released Mandela from prison and in 1994 Mandela was elected president of South Africa.</a:t>
            </a:r>
          </a:p>
        </p:txBody>
      </p:sp>
    </p:spTree>
    <p:extLst>
      <p:ext uri="{BB962C8B-B14F-4D97-AF65-F5344CB8AC3E}">
        <p14:creationId xmlns:p14="http://schemas.microsoft.com/office/powerpoint/2010/main" val="3973625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nelsonmandelaonline.net/images/nelson-mande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1752600"/>
            <a:ext cx="3248025" cy="4286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90600" y="1099066"/>
            <a:ext cx="2438400" cy="461665"/>
          </a:xfrm>
          <a:prstGeom prst="rect">
            <a:avLst/>
          </a:prstGeom>
          <a:noFill/>
        </p:spPr>
        <p:txBody>
          <a:bodyPr wrap="square" rtlCol="0">
            <a:spAutoFit/>
          </a:bodyPr>
          <a:lstStyle/>
          <a:p>
            <a:r>
              <a:rPr lang="en-US" sz="2400" dirty="0" smtClean="0"/>
              <a:t>Nelson Mandela</a:t>
            </a:r>
            <a:endParaRPr lang="en-US" sz="2400" dirty="0"/>
          </a:p>
        </p:txBody>
      </p:sp>
      <p:pic>
        <p:nvPicPr>
          <p:cNvPr id="2052" name="Picture 4" descr="http://www.keynotespeakers.co.za/images/fwdeklerk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752600"/>
            <a:ext cx="3390900" cy="42862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210050" y="1089768"/>
            <a:ext cx="4171950" cy="461665"/>
          </a:xfrm>
          <a:prstGeom prst="rect">
            <a:avLst/>
          </a:prstGeom>
          <a:noFill/>
        </p:spPr>
        <p:txBody>
          <a:bodyPr wrap="square" rtlCol="0">
            <a:spAutoFit/>
          </a:bodyPr>
          <a:lstStyle/>
          <a:p>
            <a:r>
              <a:rPr lang="en-US" sz="2400" dirty="0" smtClean="0"/>
              <a:t>F.W. de Klerk &amp; Nelson Mandela</a:t>
            </a:r>
            <a:endParaRPr lang="en-US" sz="2400" dirty="0"/>
          </a:p>
        </p:txBody>
      </p:sp>
    </p:spTree>
    <p:extLst>
      <p:ext uri="{BB962C8B-B14F-4D97-AF65-F5344CB8AC3E}">
        <p14:creationId xmlns:p14="http://schemas.microsoft.com/office/powerpoint/2010/main" val="2970890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 Israel and Its Neighbors</a:t>
            </a:r>
            <a:br>
              <a:rPr lang="en-US" dirty="0" smtClean="0"/>
            </a:br>
            <a:r>
              <a:rPr lang="en-US" sz="2700" dirty="0" smtClean="0"/>
              <a:t>1. Israel and Arab Conflict</a:t>
            </a:r>
            <a:endParaRPr lang="en-US" sz="2700" dirty="0"/>
          </a:p>
        </p:txBody>
      </p:sp>
      <p:sp>
        <p:nvSpPr>
          <p:cNvPr id="3" name="Content Placeholder 2"/>
          <p:cNvSpPr>
            <a:spLocks noGrp="1"/>
          </p:cNvSpPr>
          <p:nvPr>
            <p:ph idx="1"/>
          </p:nvPr>
        </p:nvSpPr>
        <p:spPr/>
        <p:txBody>
          <a:bodyPr>
            <a:normAutofit lnSpcReduction="10000"/>
          </a:bodyPr>
          <a:lstStyle/>
          <a:p>
            <a:r>
              <a:rPr lang="en-US" dirty="0" smtClean="0"/>
              <a:t>Following it’s creation in 1947, Israel has experienced hostility from it’s neighbors. </a:t>
            </a:r>
          </a:p>
          <a:p>
            <a:r>
              <a:rPr lang="en-US" dirty="0" smtClean="0"/>
              <a:t>The day after it proclaimed itself a state, six Islamic states Egypt, Iraq, Jordan, Lebanon, Saudi Arabia, and Syria- invaded Israel.</a:t>
            </a:r>
          </a:p>
          <a:p>
            <a:r>
              <a:rPr lang="en-US" dirty="0" smtClean="0"/>
              <a:t>This first of many Arab-Israeli wars ended in victory for Israel.</a:t>
            </a:r>
          </a:p>
          <a:p>
            <a:r>
              <a:rPr lang="en-US" dirty="0" smtClean="0"/>
              <a:t>By early 1967, Egyptian president and his allies felt ready to confront Israel. </a:t>
            </a:r>
          </a:p>
        </p:txBody>
      </p:sp>
    </p:spTree>
    <p:extLst>
      <p:ext uri="{BB962C8B-B14F-4D97-AF65-F5344CB8AC3E}">
        <p14:creationId xmlns:p14="http://schemas.microsoft.com/office/powerpoint/2010/main" val="1792433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
            </a:r>
            <a:r>
              <a:rPr lang="en-US" dirty="0"/>
              <a:t>. Israel and Its Neighbors</a:t>
            </a:r>
            <a:br>
              <a:rPr lang="en-US" dirty="0"/>
            </a:br>
            <a:r>
              <a:rPr lang="en-US" sz="3100" dirty="0"/>
              <a:t>1. Israel and Arab </a:t>
            </a:r>
            <a:r>
              <a:rPr lang="en-US" sz="3100" dirty="0" smtClean="0"/>
              <a:t>Conflict pg.2</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Convinced that the Arabs were about to attack, Israel went on the offensive.</a:t>
            </a:r>
          </a:p>
          <a:p>
            <a:r>
              <a:rPr lang="en-US" dirty="0" smtClean="0"/>
              <a:t>The Israelis struck airfields in Egypt, Iran, Jordan, and Syria.</a:t>
            </a:r>
          </a:p>
          <a:p>
            <a:r>
              <a:rPr lang="en-US" dirty="0" smtClean="0"/>
              <a:t>Safe from air-attacks, Israel was able to quickly move forward and defeat the Arab states. This would become known as the Six-Day War.</a:t>
            </a:r>
          </a:p>
          <a:p>
            <a:r>
              <a:rPr lang="en-US" dirty="0" smtClean="0"/>
              <a:t>Israel lost 800 troops, while Arab losses exceeded 15,000.</a:t>
            </a:r>
            <a:endParaRPr lang="en-US" dirty="0"/>
          </a:p>
        </p:txBody>
      </p:sp>
    </p:spTree>
    <p:extLst>
      <p:ext uri="{BB962C8B-B14F-4D97-AF65-F5344CB8AC3E}">
        <p14:creationId xmlns:p14="http://schemas.microsoft.com/office/powerpoint/2010/main" val="18875122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hobos.ramapo.edu/~theed/Cold_War/d_Brezhnev_Era/a_LBJ/b_glassboro_summit/media/b_SixDayWar/q_T623785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524000"/>
            <a:ext cx="5893700" cy="4206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49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
            </a:r>
            <a:r>
              <a:rPr lang="en-US" dirty="0"/>
              <a:t>. Israel and Its Neighbors</a:t>
            </a:r>
            <a:br>
              <a:rPr lang="en-US" dirty="0"/>
            </a:br>
            <a:r>
              <a:rPr lang="en-US" sz="3100" dirty="0"/>
              <a:t>1. Israel and Arab Conflict</a:t>
            </a:r>
            <a:r>
              <a:rPr lang="en-US" sz="3100" dirty="0" smtClean="0"/>
              <a:t>pg.3 </a:t>
            </a:r>
            <a:endParaRPr lang="en-US" sz="3100" dirty="0"/>
          </a:p>
        </p:txBody>
      </p:sp>
      <p:sp>
        <p:nvSpPr>
          <p:cNvPr id="3" name="Content Placeholder 2"/>
          <p:cNvSpPr>
            <a:spLocks noGrp="1"/>
          </p:cNvSpPr>
          <p:nvPr>
            <p:ph idx="1"/>
          </p:nvPr>
        </p:nvSpPr>
        <p:spPr>
          <a:xfrm>
            <a:off x="457200" y="1371600"/>
            <a:ext cx="8229600" cy="5105400"/>
          </a:xfrm>
        </p:spPr>
        <p:txBody>
          <a:bodyPr>
            <a:noAutofit/>
          </a:bodyPr>
          <a:lstStyle/>
          <a:p>
            <a:r>
              <a:rPr lang="en-US" sz="2600" dirty="0" smtClean="0"/>
              <a:t>In October 1973, Egyptian president, Anwar Sadat, planned a joint Arab attack on Yom Kippur (Jewish holy holiday).</a:t>
            </a:r>
          </a:p>
          <a:p>
            <a:r>
              <a:rPr lang="en-US" sz="2600" dirty="0" smtClean="0"/>
              <a:t>The Israelis were caught off guard and ultimately experienced heavy casualties and lost some territory.</a:t>
            </a:r>
          </a:p>
          <a:p>
            <a:r>
              <a:rPr lang="en-US" sz="2600" dirty="0" smtClean="0"/>
              <a:t>In response, Golda Meir, Israeli prime minister launched a counterattack and regained most of the lost territory.</a:t>
            </a:r>
          </a:p>
          <a:p>
            <a:r>
              <a:rPr lang="en-US" sz="2600" dirty="0" smtClean="0"/>
              <a:t>In 1977, Sadat and Israeli prime minister </a:t>
            </a:r>
            <a:r>
              <a:rPr lang="en-US" sz="2600" dirty="0" err="1" smtClean="0"/>
              <a:t>Menachem</a:t>
            </a:r>
            <a:r>
              <a:rPr lang="en-US" sz="2600" dirty="0" smtClean="0"/>
              <a:t>, met at Camp David in the U.S to negotiate a treaty. Ultimately Egypt recognized Israel as a state and Israel gave back the Sinai Peninsula to Egypt. This agreement became known as the </a:t>
            </a:r>
            <a:r>
              <a:rPr lang="en-US" sz="2600" u="sng" dirty="0" smtClean="0"/>
              <a:t>Camp David Accords.</a:t>
            </a:r>
            <a:endParaRPr lang="en-US" sz="2600" dirty="0"/>
          </a:p>
        </p:txBody>
      </p:sp>
    </p:spTree>
    <p:extLst>
      <p:ext uri="{BB962C8B-B14F-4D97-AF65-F5344CB8AC3E}">
        <p14:creationId xmlns:p14="http://schemas.microsoft.com/office/powerpoint/2010/main" val="787103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Indian Independence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World War II left Britain with enormous war debts which led to them granting India independence.</a:t>
            </a:r>
          </a:p>
          <a:p>
            <a:r>
              <a:rPr lang="en-US" dirty="0" smtClean="0"/>
              <a:t>The only problem Britain had was deciding who deserved to receive power, the Hindus or the Muslims</a:t>
            </a:r>
          </a:p>
          <a:p>
            <a:r>
              <a:rPr lang="en-US" dirty="0" smtClean="0"/>
              <a:t>The two sides each had their own representation. The </a:t>
            </a:r>
            <a:r>
              <a:rPr lang="en-US" u="sng" dirty="0" smtClean="0"/>
              <a:t>Congress Party</a:t>
            </a:r>
            <a:r>
              <a:rPr lang="en-US" dirty="0" smtClean="0"/>
              <a:t> was India’s national political party who was predominately controlled by the Hindus.</a:t>
            </a:r>
          </a:p>
          <a:p>
            <a:r>
              <a:rPr lang="en-US" dirty="0" smtClean="0"/>
              <a:t>The </a:t>
            </a:r>
            <a:r>
              <a:rPr lang="en-US" u="sng" dirty="0" smtClean="0"/>
              <a:t>Muslim League </a:t>
            </a:r>
            <a:r>
              <a:rPr lang="en-US" dirty="0" smtClean="0"/>
              <a:t>was an organization who was founded in order to compete against the Congress Party and protect Muslim Interest</a:t>
            </a:r>
            <a:endParaRPr lang="en-US" dirty="0"/>
          </a:p>
        </p:txBody>
      </p:sp>
    </p:spTree>
    <p:extLst>
      <p:ext uri="{BB962C8B-B14F-4D97-AF65-F5344CB8AC3E}">
        <p14:creationId xmlns:p14="http://schemas.microsoft.com/office/powerpoint/2010/main" val="3045035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 Israel and Its Neighbors</a:t>
            </a:r>
            <a:br>
              <a:rPr lang="en-US" dirty="0" smtClean="0"/>
            </a:br>
            <a:r>
              <a:rPr lang="en-US" sz="2700" dirty="0" smtClean="0"/>
              <a:t>2. Palestine Liberation Organization</a:t>
            </a:r>
            <a:endParaRPr lang="en-US" sz="2700" dirty="0"/>
          </a:p>
        </p:txBody>
      </p:sp>
      <p:sp>
        <p:nvSpPr>
          <p:cNvPr id="3" name="Content Placeholder 2"/>
          <p:cNvSpPr>
            <a:spLocks noGrp="1"/>
          </p:cNvSpPr>
          <p:nvPr>
            <p:ph idx="1"/>
          </p:nvPr>
        </p:nvSpPr>
        <p:spPr/>
        <p:txBody>
          <a:bodyPr>
            <a:normAutofit fontScale="85000" lnSpcReduction="10000"/>
          </a:bodyPr>
          <a:lstStyle/>
          <a:p>
            <a:r>
              <a:rPr lang="en-US" dirty="0" smtClean="0"/>
              <a:t>A large number of Palestinians still lived in Israeli owned territories such as the West Bank and Gaza Strip.</a:t>
            </a:r>
          </a:p>
          <a:p>
            <a:r>
              <a:rPr lang="en-US" dirty="0" smtClean="0"/>
              <a:t>During the 1970’s and 1980’s the military wing of the PLO intensified its armed struggle against Israel. Israel responded by bombing Palestinian towns.</a:t>
            </a:r>
          </a:p>
          <a:p>
            <a:r>
              <a:rPr lang="en-US" dirty="0" smtClean="0"/>
              <a:t>Conflict continued between the two </a:t>
            </a:r>
            <a:r>
              <a:rPr lang="en-US" smtClean="0"/>
              <a:t>until a </a:t>
            </a:r>
            <a:r>
              <a:rPr lang="en-US" dirty="0" smtClean="0"/>
              <a:t>peace agreement was reached in Oslo, Norway. This agreement would become known as the </a:t>
            </a:r>
            <a:r>
              <a:rPr lang="en-US" u="sng" dirty="0" smtClean="0"/>
              <a:t>Oslo Peace Accords.</a:t>
            </a:r>
            <a:r>
              <a:rPr lang="en-US" dirty="0" smtClean="0"/>
              <a:t> This gave Palestine self rule of the Gaza Strip and West Bank.</a:t>
            </a:r>
          </a:p>
        </p:txBody>
      </p:sp>
    </p:spTree>
    <p:extLst>
      <p:ext uri="{BB962C8B-B14F-4D97-AF65-F5344CB8AC3E}">
        <p14:creationId xmlns:p14="http://schemas.microsoft.com/office/powerpoint/2010/main" val="1844457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a:t>D. Israel and Its Neighbors</a:t>
            </a:r>
            <a:br>
              <a:rPr lang="en-US" dirty="0"/>
            </a:br>
            <a:r>
              <a:rPr lang="en-US" sz="2700" dirty="0" smtClean="0"/>
              <a:t>2. Palestine Liberation Organization pg.2</a:t>
            </a:r>
            <a:endParaRPr lang="en-US" sz="2700" dirty="0"/>
          </a:p>
        </p:txBody>
      </p:sp>
      <p:sp>
        <p:nvSpPr>
          <p:cNvPr id="3" name="Content Placeholder 2"/>
          <p:cNvSpPr>
            <a:spLocks noGrp="1"/>
          </p:cNvSpPr>
          <p:nvPr>
            <p:ph idx="1"/>
          </p:nvPr>
        </p:nvSpPr>
        <p:spPr/>
        <p:txBody>
          <a:bodyPr>
            <a:normAutofit fontScale="85000" lnSpcReduction="10000"/>
          </a:bodyPr>
          <a:lstStyle/>
          <a:p>
            <a:r>
              <a:rPr lang="en-US" dirty="0" smtClean="0"/>
              <a:t>In 1995, Israeli prime minister was assassinated by an extremist who opposed concessions to the Palestinians. </a:t>
            </a:r>
          </a:p>
          <a:p>
            <a:r>
              <a:rPr lang="en-US" dirty="0" smtClean="0"/>
              <a:t>This was an example of the failure of the agreement and in 2000, when an Israeli political leader visited the Temple Mount in Jerusalem, a </a:t>
            </a:r>
            <a:r>
              <a:rPr lang="en-US" dirty="0"/>
              <a:t>J</a:t>
            </a:r>
            <a:r>
              <a:rPr lang="en-US" dirty="0" smtClean="0"/>
              <a:t>ewish holy place, sparked another Palestinian uprising. </a:t>
            </a:r>
          </a:p>
          <a:p>
            <a:r>
              <a:rPr lang="en-US" dirty="0" smtClean="0"/>
              <a:t>In 2003 George </a:t>
            </a:r>
            <a:r>
              <a:rPr lang="en-US" dirty="0" err="1" smtClean="0"/>
              <a:t>W.Bush</a:t>
            </a:r>
            <a:r>
              <a:rPr lang="en-US" dirty="0" smtClean="0"/>
              <a:t> tried to bring the two sides together in order to reach another agreement. It seemed that both sides appeared committed to reaching an agreement.</a:t>
            </a:r>
            <a:endParaRPr lang="en-US" dirty="0"/>
          </a:p>
        </p:txBody>
      </p:sp>
    </p:spTree>
    <p:extLst>
      <p:ext uri="{BB962C8B-B14F-4D97-AF65-F5344CB8AC3E}">
        <p14:creationId xmlns:p14="http://schemas.microsoft.com/office/powerpoint/2010/main" val="1523584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Islamic Fundamentalism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Following World War II, Iran’s leader Shah </a:t>
            </a:r>
            <a:r>
              <a:rPr lang="en-US" u="sng" dirty="0" smtClean="0"/>
              <a:t>Mohammed Pahlavi</a:t>
            </a:r>
            <a:r>
              <a:rPr lang="en-US" dirty="0" smtClean="0"/>
              <a:t>, embraced Western governments and wealthy oil companies.</a:t>
            </a:r>
          </a:p>
          <a:p>
            <a:r>
              <a:rPr lang="en-US" dirty="0" smtClean="0"/>
              <a:t>Iranian nationalist resented these foreign alliances.</a:t>
            </a:r>
          </a:p>
          <a:p>
            <a:r>
              <a:rPr lang="en-US" dirty="0" smtClean="0"/>
              <a:t>Religious opposition leader, </a:t>
            </a:r>
            <a:r>
              <a:rPr lang="en-US" u="sng" dirty="0" smtClean="0"/>
              <a:t>Ayatollah Khomeini</a:t>
            </a:r>
            <a:r>
              <a:rPr lang="en-US" dirty="0" smtClean="0"/>
              <a:t>, was living in exile. Spurred by his tape-recorded messages, Iranians rioted in every city in late 1978, the shah fled Iran in 1979 and Khomeini returned to establish a Islamic state.</a:t>
            </a:r>
            <a:endParaRPr lang="en-US" dirty="0"/>
          </a:p>
        </p:txBody>
      </p:sp>
    </p:spTree>
    <p:extLst>
      <p:ext uri="{BB962C8B-B14F-4D97-AF65-F5344CB8AC3E}">
        <p14:creationId xmlns:p14="http://schemas.microsoft.com/office/powerpoint/2010/main" val="3636763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Islamic Fundamentalism pg.2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the 1970’s, a Muslim revolt threatened to topple Afghanistan’s Communist regime. </a:t>
            </a:r>
          </a:p>
          <a:p>
            <a:r>
              <a:rPr lang="en-US" dirty="0" smtClean="0"/>
              <a:t>This led to a Soviet invasion in 1979.</a:t>
            </a:r>
          </a:p>
          <a:p>
            <a:r>
              <a:rPr lang="en-US" dirty="0" smtClean="0"/>
              <a:t>The Afghan rebels call </a:t>
            </a:r>
            <a:r>
              <a:rPr lang="en-US" u="sng" dirty="0" err="1" smtClean="0"/>
              <a:t>mujahideen</a:t>
            </a:r>
            <a:r>
              <a:rPr lang="en-US" dirty="0" smtClean="0"/>
              <a:t>, or holy warriors, fought back pushing the Soviets out in 1989.</a:t>
            </a:r>
          </a:p>
          <a:p>
            <a:r>
              <a:rPr lang="en-US" dirty="0" smtClean="0"/>
              <a:t>Islamic religious students, were among the </a:t>
            </a:r>
            <a:r>
              <a:rPr lang="en-US" u="sng" dirty="0" err="1" smtClean="0"/>
              <a:t>mujahideen</a:t>
            </a:r>
            <a:r>
              <a:rPr lang="en-US" dirty="0" smtClean="0"/>
              <a:t> who fought back. One of these groups, the </a:t>
            </a:r>
            <a:r>
              <a:rPr lang="en-US" u="sng" dirty="0" smtClean="0"/>
              <a:t>Taliban</a:t>
            </a:r>
            <a:r>
              <a:rPr lang="en-US" dirty="0" smtClean="0"/>
              <a:t>, seized power and established an Islamic government based on extremist interpretations of Islamic law.</a:t>
            </a:r>
            <a:endParaRPr lang="en-US" dirty="0"/>
          </a:p>
        </p:txBody>
      </p:sp>
    </p:spTree>
    <p:extLst>
      <p:ext uri="{BB962C8B-B14F-4D97-AF65-F5344CB8AC3E}">
        <p14:creationId xmlns:p14="http://schemas.microsoft.com/office/powerpoint/2010/main" val="3502121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Persian </a:t>
            </a:r>
            <a:r>
              <a:rPr lang="en-US" dirty="0" smtClean="0"/>
              <a:t>Gulf War</a:t>
            </a:r>
            <a:endParaRPr lang="en-US" dirty="0"/>
          </a:p>
        </p:txBody>
      </p:sp>
      <p:sp>
        <p:nvSpPr>
          <p:cNvPr id="3" name="Content Placeholder 2"/>
          <p:cNvSpPr>
            <a:spLocks noGrp="1"/>
          </p:cNvSpPr>
          <p:nvPr>
            <p:ph idx="1"/>
          </p:nvPr>
        </p:nvSpPr>
        <p:spPr>
          <a:xfrm>
            <a:off x="457200" y="1371600"/>
            <a:ext cx="8229600" cy="4525963"/>
          </a:xfrm>
        </p:spPr>
        <p:txBody>
          <a:bodyPr>
            <a:normAutofit fontScale="92500"/>
          </a:bodyPr>
          <a:lstStyle/>
          <a:p>
            <a:r>
              <a:rPr lang="en-US" sz="2800" dirty="0"/>
              <a:t>The Persian Gulf War</a:t>
            </a:r>
            <a:r>
              <a:rPr lang="en-US" sz="2800" b="1" dirty="0"/>
              <a:t>,</a:t>
            </a:r>
            <a:r>
              <a:rPr lang="en-US" sz="2800" dirty="0"/>
              <a:t>. Jan.–Feb., 1991, was an armed conflict between Iraq and a coalition of 32 nations including the United States, Britain, Egypt, France, and Saudi </a:t>
            </a:r>
            <a:r>
              <a:rPr lang="en-US" sz="2800" dirty="0" smtClean="0"/>
              <a:t>Arabia</a:t>
            </a:r>
          </a:p>
          <a:p>
            <a:r>
              <a:rPr lang="en-US" sz="2800" dirty="0"/>
              <a:t> It was a result of Iraq's invasion of Kuwait on Aug. 2, </a:t>
            </a:r>
            <a:r>
              <a:rPr lang="en-US" sz="2800" dirty="0" smtClean="0"/>
              <a:t>1990</a:t>
            </a:r>
          </a:p>
          <a:p>
            <a:r>
              <a:rPr lang="en-US" sz="2800" dirty="0" smtClean="0"/>
              <a:t> </a:t>
            </a:r>
            <a:r>
              <a:rPr lang="en-US" sz="2800" dirty="0"/>
              <a:t>Iraq then annexed Kuwait, which it had long claimed. </a:t>
            </a:r>
            <a:endParaRPr lang="en-US" sz="2800" dirty="0" smtClean="0"/>
          </a:p>
          <a:p>
            <a:r>
              <a:rPr lang="en-US" sz="2800" dirty="0" smtClean="0"/>
              <a:t>Iraqi </a:t>
            </a:r>
            <a:r>
              <a:rPr lang="en-US" sz="2800" dirty="0"/>
              <a:t>president Saddam Hussein declared that the invasion was a response to overproduction of oil in </a:t>
            </a:r>
            <a:r>
              <a:rPr lang="en-US" sz="2800" dirty="0" smtClean="0"/>
              <a:t>Kuwait. Committing “economic warfare”.</a:t>
            </a:r>
            <a:endParaRPr lang="en-US" sz="2800" dirty="0"/>
          </a:p>
        </p:txBody>
      </p:sp>
    </p:spTree>
    <p:extLst>
      <p:ext uri="{BB962C8B-B14F-4D97-AF65-F5344CB8AC3E}">
        <p14:creationId xmlns:p14="http://schemas.microsoft.com/office/powerpoint/2010/main" val="638700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Persian </a:t>
            </a:r>
            <a:r>
              <a:rPr lang="en-US" dirty="0" smtClean="0"/>
              <a:t>Gulf War pg.2</a:t>
            </a:r>
            <a:endParaRPr lang="en-US" dirty="0"/>
          </a:p>
        </p:txBody>
      </p:sp>
      <p:sp>
        <p:nvSpPr>
          <p:cNvPr id="3" name="Content Placeholder 2"/>
          <p:cNvSpPr>
            <a:spLocks noGrp="1"/>
          </p:cNvSpPr>
          <p:nvPr>
            <p:ph idx="1"/>
          </p:nvPr>
        </p:nvSpPr>
        <p:spPr/>
        <p:txBody>
          <a:bodyPr>
            <a:normAutofit/>
          </a:bodyPr>
          <a:lstStyle/>
          <a:p>
            <a:r>
              <a:rPr lang="en-US" dirty="0"/>
              <a:t>The main coalition forces invaded Kuwait and </a:t>
            </a:r>
            <a:r>
              <a:rPr lang="en-US" dirty="0" smtClean="0"/>
              <a:t>S. </a:t>
            </a:r>
            <a:r>
              <a:rPr lang="en-US" dirty="0"/>
              <a:t>Iraq on Feb. </a:t>
            </a:r>
            <a:r>
              <a:rPr lang="en-US" dirty="0" smtClean="0"/>
              <a:t>24.</a:t>
            </a:r>
          </a:p>
          <a:p>
            <a:r>
              <a:rPr lang="en-US" dirty="0" smtClean="0"/>
              <a:t>Over </a:t>
            </a:r>
            <a:r>
              <a:rPr lang="en-US" dirty="0"/>
              <a:t>the next four days, </a:t>
            </a:r>
            <a:r>
              <a:rPr lang="en-US" dirty="0" smtClean="0"/>
              <a:t>troops encircled </a:t>
            </a:r>
            <a:r>
              <a:rPr lang="en-US" dirty="0"/>
              <a:t>and defeated the Iraqis and liberated Kuwait. </a:t>
            </a:r>
            <a:endParaRPr lang="en-US" dirty="0" smtClean="0"/>
          </a:p>
          <a:p>
            <a:r>
              <a:rPr lang="en-US" dirty="0" smtClean="0"/>
              <a:t>When </a:t>
            </a:r>
            <a:r>
              <a:rPr lang="en-US" dirty="0"/>
              <a:t>U.S. President George H. W. Bush declared a cease-fire on Feb. 28, most of the Iraqi forces in Kuwait had either surrendered or fled</a:t>
            </a:r>
            <a:r>
              <a:rPr lang="en-US" dirty="0" smtClean="0"/>
              <a:t>.</a:t>
            </a:r>
          </a:p>
        </p:txBody>
      </p:sp>
    </p:spTree>
    <p:extLst>
      <p:ext uri="{BB962C8B-B14F-4D97-AF65-F5344CB8AC3E}">
        <p14:creationId xmlns:p14="http://schemas.microsoft.com/office/powerpoint/2010/main" val="2286760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 Persian Gulf War pg.3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decades, Kurds have wanted their own separate country.</a:t>
            </a:r>
          </a:p>
          <a:p>
            <a:r>
              <a:rPr lang="en-US" dirty="0" smtClean="0"/>
              <a:t>But traditional lands cross the borders of three nations- Turkey, Iran, Iraq.</a:t>
            </a:r>
          </a:p>
          <a:p>
            <a:r>
              <a:rPr lang="en-US" dirty="0" smtClean="0"/>
              <a:t>In the past, the Turks responded to Kurdish nationalism by forbidding Kurds to speak their native language. </a:t>
            </a:r>
          </a:p>
          <a:p>
            <a:r>
              <a:rPr lang="en-US" dirty="0" smtClean="0"/>
              <a:t>In 1980s, Iraqis persecuted the Kurds, killing 5,000. The U.N has been working to end the persecution of the </a:t>
            </a:r>
            <a:r>
              <a:rPr lang="en-US" smtClean="0"/>
              <a:t>Kurdish people.</a:t>
            </a:r>
          </a:p>
        </p:txBody>
      </p:sp>
    </p:spTree>
    <p:extLst>
      <p:ext uri="{BB962C8B-B14F-4D97-AF65-F5344CB8AC3E}">
        <p14:creationId xmlns:p14="http://schemas.microsoft.com/office/powerpoint/2010/main" val="78259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845" t="20833" r="219" b="6149"/>
          <a:stretch/>
        </p:blipFill>
        <p:spPr bwMode="auto">
          <a:xfrm>
            <a:off x="304800" y="762000"/>
            <a:ext cx="8577943" cy="5341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3200400" y="2362200"/>
            <a:ext cx="1752600" cy="1905000"/>
          </a:xfrm>
          <a:prstGeom prst="ellipse">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250607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Indian Independence pg.2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Rioting began to break out between the two and resulted in Britain officials determining that </a:t>
            </a:r>
            <a:r>
              <a:rPr lang="en-US" u="sng" dirty="0" smtClean="0"/>
              <a:t>partition</a:t>
            </a:r>
            <a:r>
              <a:rPr lang="en-US" dirty="0" smtClean="0"/>
              <a:t> was the best way to ensure a safe and secure region.</a:t>
            </a:r>
          </a:p>
          <a:p>
            <a:r>
              <a:rPr lang="en-US" dirty="0" smtClean="0"/>
              <a:t>The northwest region and eastern regions of India, where most Muslims lived would become Pakistan.</a:t>
            </a:r>
          </a:p>
          <a:p>
            <a:r>
              <a:rPr lang="en-US" dirty="0" smtClean="0"/>
              <a:t>On July 16, 1947 the British House of Commons passed an act that granted the two nations, India and Pakistan, independence.</a:t>
            </a:r>
          </a:p>
          <a:p>
            <a:r>
              <a:rPr lang="en-US" dirty="0" smtClean="0"/>
              <a:t>In a short period of time, some 10 million people had to decide which nation to join </a:t>
            </a:r>
            <a:endParaRPr lang="en-US" dirty="0"/>
          </a:p>
          <a:p>
            <a:r>
              <a:rPr lang="en-US" dirty="0" smtClean="0"/>
              <a:t>During the summer while different religious groups were relocating, violence broke out and up to 1 million people were killed.</a:t>
            </a:r>
          </a:p>
        </p:txBody>
      </p:sp>
    </p:spTree>
    <p:extLst>
      <p:ext uri="{BB962C8B-B14F-4D97-AF65-F5344CB8AC3E}">
        <p14:creationId xmlns:p14="http://schemas.microsoft.com/office/powerpoint/2010/main" val="185287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66800"/>
            <a:ext cx="3778204" cy="256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1" y="3114106"/>
            <a:ext cx="3217286" cy="2348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595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Indian Independence pg.3	</a:t>
            </a:r>
            <a:endParaRPr lang="en-US" dirty="0"/>
          </a:p>
        </p:txBody>
      </p:sp>
      <p:sp>
        <p:nvSpPr>
          <p:cNvPr id="3" name="Content Placeholder 2"/>
          <p:cNvSpPr>
            <a:spLocks noGrp="1"/>
          </p:cNvSpPr>
          <p:nvPr>
            <p:ph idx="1"/>
          </p:nvPr>
        </p:nvSpPr>
        <p:spPr/>
        <p:txBody>
          <a:bodyPr/>
          <a:lstStyle/>
          <a:p>
            <a:r>
              <a:rPr lang="en-US" dirty="0" smtClean="0"/>
              <a:t>With the granting of their independence, India became the worlds largest democracy.</a:t>
            </a:r>
          </a:p>
          <a:p>
            <a:r>
              <a:rPr lang="en-US" dirty="0" smtClean="0"/>
              <a:t>Jawaharlal Nehru became India’s first prime minister and led the nation for 17 years until he died in 1964.</a:t>
            </a:r>
          </a:p>
          <a:p>
            <a:r>
              <a:rPr lang="en-US" dirty="0" smtClean="0"/>
              <a:t>Nehru’s daughter, Indira Gandhi, took control of India following her fathers death and ruled until she was assassinated in 1984.</a:t>
            </a:r>
            <a:endParaRPr lang="en-US" dirty="0"/>
          </a:p>
        </p:txBody>
      </p:sp>
    </p:spTree>
    <p:extLst>
      <p:ext uri="{BB962C8B-B14F-4D97-AF65-F5344CB8AC3E}">
        <p14:creationId xmlns:p14="http://schemas.microsoft.com/office/powerpoint/2010/main" val="301170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133600"/>
            <a:ext cx="2857500" cy="333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descr="https://encrypted-tbn2.google.com/images?q=tbn:ANd9GcSzgacmthuSVwIrplNv3pseE8qLEUOAgwHIs577kA3Kefuzr6-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428875"/>
            <a:ext cx="3662311" cy="2743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95400" y="1524000"/>
            <a:ext cx="2286000" cy="461665"/>
          </a:xfrm>
          <a:prstGeom prst="rect">
            <a:avLst/>
          </a:prstGeom>
          <a:noFill/>
        </p:spPr>
        <p:txBody>
          <a:bodyPr wrap="square" rtlCol="0">
            <a:spAutoFit/>
          </a:bodyPr>
          <a:lstStyle/>
          <a:p>
            <a:r>
              <a:rPr lang="en-US" sz="2400" dirty="0" err="1" smtClean="0"/>
              <a:t>Jawaharla</a:t>
            </a:r>
            <a:r>
              <a:rPr lang="en-US" sz="2400" dirty="0" smtClean="0"/>
              <a:t> Nehru</a:t>
            </a:r>
            <a:endParaRPr lang="en-US" sz="2400" dirty="0"/>
          </a:p>
        </p:txBody>
      </p:sp>
      <p:sp>
        <p:nvSpPr>
          <p:cNvPr id="5" name="TextBox 4"/>
          <p:cNvSpPr txBox="1"/>
          <p:nvPr/>
        </p:nvSpPr>
        <p:spPr>
          <a:xfrm>
            <a:off x="5375564" y="1717825"/>
            <a:ext cx="2514600" cy="461665"/>
          </a:xfrm>
          <a:prstGeom prst="rect">
            <a:avLst/>
          </a:prstGeom>
          <a:noFill/>
        </p:spPr>
        <p:txBody>
          <a:bodyPr wrap="square" rtlCol="0">
            <a:spAutoFit/>
          </a:bodyPr>
          <a:lstStyle/>
          <a:p>
            <a:r>
              <a:rPr lang="en-US" sz="2400" dirty="0" smtClean="0"/>
              <a:t>Indira Gandhi </a:t>
            </a:r>
            <a:endParaRPr lang="en-US" sz="2400" dirty="0"/>
          </a:p>
        </p:txBody>
      </p:sp>
    </p:spTree>
    <p:extLst>
      <p:ext uri="{BB962C8B-B14F-4D97-AF65-F5344CB8AC3E}">
        <p14:creationId xmlns:p14="http://schemas.microsoft.com/office/powerpoint/2010/main" val="1684872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 African Independence</a:t>
            </a:r>
            <a:endParaRPr lang="en-US" dirty="0"/>
          </a:p>
        </p:txBody>
      </p:sp>
      <p:sp>
        <p:nvSpPr>
          <p:cNvPr id="3" name="Content Placeholder 2"/>
          <p:cNvSpPr>
            <a:spLocks noGrp="1"/>
          </p:cNvSpPr>
          <p:nvPr>
            <p:ph idx="1"/>
          </p:nvPr>
        </p:nvSpPr>
        <p:spPr/>
        <p:txBody>
          <a:bodyPr>
            <a:normAutofit lnSpcReduction="10000"/>
          </a:bodyPr>
          <a:lstStyle/>
          <a:p>
            <a:r>
              <a:rPr lang="en-US" dirty="0" smtClean="0"/>
              <a:t>The African push for independence began before World War II. French speaking Africans and West Indians formed a movement to celebrate African culture, heritage, and values.</a:t>
            </a:r>
          </a:p>
          <a:p>
            <a:r>
              <a:rPr lang="en-US" dirty="0" smtClean="0"/>
              <a:t>When World War II broke out, the African soldiers fought along side the French to “defend freedom.” When they returned home they were unwilling to accept colonial domination.</a:t>
            </a:r>
          </a:p>
          <a:p>
            <a:endParaRPr lang="en-US" dirty="0"/>
          </a:p>
        </p:txBody>
      </p:sp>
    </p:spTree>
    <p:extLst>
      <p:ext uri="{BB962C8B-B14F-4D97-AF65-F5344CB8AC3E}">
        <p14:creationId xmlns:p14="http://schemas.microsoft.com/office/powerpoint/2010/main" val="2396156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98132"/>
            <a:ext cx="5791199" cy="5711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4267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1459</Words>
  <Application>Microsoft Office PowerPoint</Application>
  <PresentationFormat>On-screen Show (4:3)</PresentationFormat>
  <Paragraphs>86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Chapter 10  World Tensions</vt:lpstr>
      <vt:lpstr>A. Indian Independence</vt:lpstr>
      <vt:lpstr>PowerPoint Presentation</vt:lpstr>
      <vt:lpstr>A. Indian Independence pg.2</vt:lpstr>
      <vt:lpstr>PowerPoint Presentation</vt:lpstr>
      <vt:lpstr>A. Indian Independence pg.3 </vt:lpstr>
      <vt:lpstr>PowerPoint Presentation</vt:lpstr>
      <vt:lpstr>B. African Independence</vt:lpstr>
      <vt:lpstr>PowerPoint Presentation</vt:lpstr>
      <vt:lpstr>B. African Independence pg.2</vt:lpstr>
      <vt:lpstr>B. African Independence pg.3</vt:lpstr>
      <vt:lpstr>C. South Africa</vt:lpstr>
      <vt:lpstr>PowerPoint Presentation</vt:lpstr>
      <vt:lpstr>C. South Africa pg.2</vt:lpstr>
      <vt:lpstr>PowerPoint Presentation</vt:lpstr>
      <vt:lpstr>D. Israel and Its Neighbors 1. Israel and Arab Conflict</vt:lpstr>
      <vt:lpstr>D. Israel and Its Neighbors 1. Israel and Arab Conflict pg.2</vt:lpstr>
      <vt:lpstr>PowerPoint Presentation</vt:lpstr>
      <vt:lpstr>D. Israel and Its Neighbors 1. Israel and Arab Conflictpg.3 </vt:lpstr>
      <vt:lpstr>D. Israel and Its Neighbors 2. Palestine Liberation Organization</vt:lpstr>
      <vt:lpstr>D. Israel and Its Neighbors 2. Palestine Liberation Organization pg.2</vt:lpstr>
      <vt:lpstr>E. Islamic Fundamentalism</vt:lpstr>
      <vt:lpstr>E. Islamic Fundamentalism pg.2</vt:lpstr>
      <vt:lpstr>F. Persian Gulf War</vt:lpstr>
      <vt:lpstr>F. Persian Gulf War pg.2</vt:lpstr>
      <vt:lpstr>F. Persian Gulf War pg.3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World Tensions</dc:title>
  <dc:creator>Zac</dc:creator>
  <cp:lastModifiedBy>Zac</cp:lastModifiedBy>
  <cp:revision>25</cp:revision>
  <dcterms:created xsi:type="dcterms:W3CDTF">2012-02-29T15:27:09Z</dcterms:created>
  <dcterms:modified xsi:type="dcterms:W3CDTF">2012-03-06T13:36:57Z</dcterms:modified>
</cp:coreProperties>
</file>